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3" r:id="rId6"/>
    <p:sldId id="264" r:id="rId7"/>
    <p:sldId id="267" r:id="rId8"/>
    <p:sldId id="288" r:id="rId9"/>
    <p:sldId id="268" r:id="rId10"/>
    <p:sldId id="270" r:id="rId11"/>
    <p:sldId id="272" r:id="rId12"/>
    <p:sldId id="266" r:id="rId13"/>
    <p:sldId id="273" r:id="rId14"/>
    <p:sldId id="290" r:id="rId15"/>
    <p:sldId id="293" r:id="rId16"/>
    <p:sldId id="291" r:id="rId17"/>
    <p:sldId id="292" r:id="rId18"/>
    <p:sldId id="289" r:id="rId19"/>
    <p:sldId id="281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B330-16DE-46E5-BD47-E50767A74D7F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90AE-C389-4777-826F-3FCBBD605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58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90AE-C389-4777-826F-3FCBBD605D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ar.ru/onlajn-trenazher-po-mentalnoj-arifmetik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Районная  научно - практическая конференция школьников</a:t>
            </a:r>
            <a:br>
              <a:rPr lang="ru-RU" sz="2000" dirty="0"/>
            </a:br>
            <a:r>
              <a:rPr lang="ru-RU" sz="2000" dirty="0"/>
              <a:t>«Перекрестки </a:t>
            </a:r>
            <a:r>
              <a:rPr lang="ru-RU" sz="2000" dirty="0" smtClean="0"/>
              <a:t>открытий»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91276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ментальная арифметика?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3501008"/>
            <a:ext cx="3635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Автор: </a:t>
            </a:r>
            <a:r>
              <a:rPr lang="ru-RU" sz="2400" b="1" dirty="0"/>
              <a:t>Темченко Матвей</a:t>
            </a:r>
            <a:endParaRPr lang="ru-RU" sz="2000" b="1" dirty="0"/>
          </a:p>
          <a:p>
            <a:r>
              <a:rPr lang="ru-RU" sz="2000" dirty="0"/>
              <a:t>МКОУ Ярковская СОШ им. Романова К.Г., </a:t>
            </a:r>
            <a:endParaRPr lang="ru-RU" sz="2000" dirty="0" smtClean="0"/>
          </a:p>
          <a:p>
            <a:r>
              <a:rPr lang="ru-RU" sz="2000" b="1" dirty="0" smtClean="0"/>
              <a:t>5 </a:t>
            </a:r>
            <a:r>
              <a:rPr lang="ru-RU" sz="2000" b="1" dirty="0"/>
              <a:t>класс, </a:t>
            </a:r>
          </a:p>
          <a:p>
            <a:r>
              <a:rPr lang="ru-RU" sz="2000" dirty="0"/>
              <a:t>Черепановский район, с. </a:t>
            </a:r>
            <a:r>
              <a:rPr lang="ru-RU" sz="2000" dirty="0" smtClean="0"/>
              <a:t>Ярки</a:t>
            </a:r>
          </a:p>
          <a:p>
            <a:r>
              <a:rPr lang="ru-RU" sz="2000" b="1" dirty="0" smtClean="0"/>
              <a:t>Научный </a:t>
            </a:r>
            <a:r>
              <a:rPr lang="ru-RU" sz="2000" b="1" dirty="0"/>
              <a:t>руководитель: </a:t>
            </a:r>
          </a:p>
          <a:p>
            <a:r>
              <a:rPr lang="ru-RU" sz="2000" dirty="0"/>
              <a:t>Адаменко Галина Васильевна, </a:t>
            </a:r>
          </a:p>
          <a:p>
            <a:r>
              <a:rPr lang="ru-RU" sz="2000" dirty="0"/>
              <a:t>учитель математики </a:t>
            </a:r>
          </a:p>
        </p:txBody>
      </p:sp>
      <p:pic>
        <p:nvPicPr>
          <p:cNvPr id="1026" name="Picture 2" descr="F:\Новая папка\DSCN3579.JPG"/>
          <p:cNvPicPr>
            <a:picLocks noChangeAspect="1" noChangeArrowheads="1"/>
          </p:cNvPicPr>
          <p:nvPr/>
        </p:nvPicPr>
        <p:blipFill>
          <a:blip r:embed="rId3" cstate="print"/>
          <a:srcRect l="11263" t="-6435" r="22768" b="14199"/>
          <a:stretch>
            <a:fillRect/>
          </a:stretch>
        </p:blipFill>
        <p:spPr bwMode="auto">
          <a:xfrm rot="20748406">
            <a:off x="349585" y="3230527"/>
            <a:ext cx="3085098" cy="323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87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04867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Исследования </a:t>
            </a:r>
            <a:r>
              <a:rPr lang="ru-RU" b="1" dirty="0">
                <a:solidFill>
                  <a:schemeClr val="tx1"/>
                </a:solidFill>
              </a:rPr>
              <a:t>ученных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5186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Широкое распространение данной методики по всеми миру, подтолкнуло ученых к тому, чтобы узнать действительно ли ментальная арифметика помогает развить интеллектуальные способности у детей? Данные международных исследований свидетельствуют о пользе ментальной арифметики.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Так, университеты Великобритании в 2007 году провели исследование </a:t>
            </a:r>
            <a:r>
              <a:rPr lang="ru-RU" sz="2000" dirty="0" smtClean="0">
                <a:solidFill>
                  <a:schemeClr val="tx1"/>
                </a:solidFill>
              </a:rPr>
              <a:t>среди детей </a:t>
            </a:r>
            <a:r>
              <a:rPr lang="ru-RU" sz="2000" dirty="0">
                <a:solidFill>
                  <a:schemeClr val="tx1"/>
                </a:solidFill>
              </a:rPr>
              <a:t>в возрасте от 7 до 11 лет. </a:t>
            </a:r>
            <a:r>
              <a:rPr lang="ru-RU" sz="2000" dirty="0" smtClean="0">
                <a:solidFill>
                  <a:schemeClr val="tx1"/>
                </a:solidFill>
              </a:rPr>
              <a:t>Дети </a:t>
            </a:r>
            <a:r>
              <a:rPr lang="ru-RU" sz="2000" dirty="0">
                <a:solidFill>
                  <a:schemeClr val="tx1"/>
                </a:solidFill>
              </a:rPr>
              <a:t>значительно улучшили показатели не только по математике, но и по другим дисциплинам.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Исследование влияния ментальной арифметики на память детей, проведенное в Китае, зафиксировало значительное улучшение визуальной памяти участников.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исследовании «Оценка памяти учащихся после курсов ментальной арифметики», проходившем в Индии с 2002 по 2004 гг., приняло участие 50 детей в возрасте от 5 до 12 лет. Благодаря курсу ментальной арифметики у всех детей улучшились зрительная и слуховая память, повысилась концентрация и внимательность.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9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7784" y="2851156"/>
            <a:ext cx="5419328" cy="400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29600" cy="5186048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://mentalar.ru/onlajn-trenazher-po-mentalnoj-arifmetike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7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024336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Абакус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826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происходит </a:t>
            </a:r>
            <a:r>
              <a:rPr lang="ru-RU" sz="2800" dirty="0">
                <a:solidFill>
                  <a:schemeClr val="tx1"/>
                </a:solidFill>
              </a:rPr>
              <a:t>от слова «абак». Абак (в переводе с латинского </a:t>
            </a:r>
            <a:r>
              <a:rPr lang="ru-RU" sz="2800" dirty="0" err="1">
                <a:solidFill>
                  <a:schemeClr val="tx1"/>
                </a:solidFill>
              </a:rPr>
              <a:t>abacus</a:t>
            </a:r>
            <a:r>
              <a:rPr lang="ru-RU" sz="2800" dirty="0">
                <a:solidFill>
                  <a:schemeClr val="tx1"/>
                </a:solidFill>
              </a:rPr>
              <a:t> – доска) – счетная доска, которая применялась приблизительно с V века до н.э. в Древней Греции, в Древнем Риме и в Китае. </a:t>
            </a: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 err="1">
                <a:solidFill>
                  <a:schemeClr val="tx1"/>
                </a:solidFill>
              </a:rPr>
              <a:t>абакусе</a:t>
            </a:r>
            <a:r>
              <a:rPr lang="ru-RU" sz="2800" dirty="0">
                <a:solidFill>
                  <a:schemeClr val="tx1"/>
                </a:solidFill>
              </a:rPr>
              <a:t> приходится делать на много меньше движений руками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4596"/>
            <a:ext cx="3600400" cy="261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94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7666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29600" cy="5186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ольшим пальцем поднимают косточки, а указательным- опускают. Небесные косточки двигают только указательным пальцем. </a:t>
            </a:r>
            <a:r>
              <a:rPr lang="ru-RU" sz="2400" dirty="0" err="1" smtClean="0">
                <a:solidFill>
                  <a:schemeClr val="tx1"/>
                </a:solidFill>
              </a:rPr>
              <a:t>Абакус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надо держать всегда левой рукой. Сброс косточек делается указательным пальцем и большим. Все движения должны быть доведены до автоматизма, чему содействует их многократное повторение.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9" r="4838" b="12540"/>
          <a:stretch/>
        </p:blipFill>
        <p:spPr>
          <a:xfrm>
            <a:off x="4067944" y="3951362"/>
            <a:ext cx="4680520" cy="25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 опроса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71952"/>
            <a:ext cx="8229600" cy="5186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. Смотрели ли вы передачу "Удивительные люди" или "Лучше всех" или др., где маленькие дети быстро считают? 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А вы умеете так считать? </a:t>
            </a:r>
          </a:p>
          <a:p>
            <a:r>
              <a:rPr lang="ru-RU" sz="2400" dirty="0">
                <a:solidFill>
                  <a:schemeClr val="tx1"/>
                </a:solidFill>
              </a:rPr>
              <a:t>3. Хотели бы вы тоже научиться  так быстро считать? </a:t>
            </a:r>
          </a:p>
          <a:p>
            <a:r>
              <a:rPr lang="ru-RU" sz="2400" dirty="0">
                <a:solidFill>
                  <a:schemeClr val="tx1"/>
                </a:solidFill>
              </a:rPr>
              <a:t>4. Знаком ли вам хотя бы один из этих предметов? (если да, подпишите название предмета)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а)                                                          б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1384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17986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38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5" r="11370"/>
          <a:stretch>
            <a:fillRect/>
          </a:stretch>
        </p:blipFill>
        <p:spPr bwMode="auto">
          <a:xfrm>
            <a:off x="899592" y="620688"/>
            <a:ext cx="7488832" cy="572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564904"/>
            <a:ext cx="8153400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tudent\Desktop\4 класс знакомство с абакусом\DSCN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608"/>
            <a:ext cx="8064896" cy="56804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tudent\Desktop\4 класс знакомство с абакусом\DSCN3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145"/>
            <a:ext cx="8568951" cy="642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\DSCN3580.JPG"/>
          <p:cNvPicPr>
            <a:picLocks noChangeAspect="1" noChangeArrowheads="1"/>
          </p:cNvPicPr>
          <p:nvPr/>
        </p:nvPicPr>
        <p:blipFill>
          <a:blip r:embed="rId2" cstate="print"/>
          <a:srcRect l="14644" t="14470" r="19844" b="23660"/>
          <a:stretch>
            <a:fillRect/>
          </a:stretch>
        </p:blipFill>
        <p:spPr bwMode="auto">
          <a:xfrm rot="923769">
            <a:off x="4565719" y="3234005"/>
            <a:ext cx="4536504" cy="3213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6048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F:\Новая папка\DSCN3583.JPG"/>
          <p:cNvPicPr>
            <a:picLocks noChangeAspect="1" noChangeArrowheads="1"/>
          </p:cNvPicPr>
          <p:nvPr/>
        </p:nvPicPr>
        <p:blipFill>
          <a:blip r:embed="rId3" cstate="print"/>
          <a:srcRect l="3673" t="1090" r="27657" b="18263"/>
          <a:stretch>
            <a:fillRect/>
          </a:stretch>
        </p:blipFill>
        <p:spPr bwMode="auto">
          <a:xfrm rot="20745728">
            <a:off x="280165" y="730933"/>
            <a:ext cx="4954984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74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Вывод: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71952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Нужно </a:t>
            </a:r>
            <a:r>
              <a:rPr lang="ru-RU" sz="2800" dirty="0">
                <a:solidFill>
                  <a:schemeClr val="tx1"/>
                </a:solidFill>
              </a:rPr>
              <a:t>очень много работать над собой, тренироваться, учиться тому, что тебя интересует. </a:t>
            </a:r>
            <a:r>
              <a:rPr lang="ru-RU" sz="2800" dirty="0" smtClean="0">
                <a:solidFill>
                  <a:schemeClr val="tx1"/>
                </a:solidFill>
              </a:rPr>
              <a:t>Только </a:t>
            </a:r>
            <a:r>
              <a:rPr lang="ru-RU" sz="2800" dirty="0">
                <a:solidFill>
                  <a:schemeClr val="tx1"/>
                </a:solidFill>
              </a:rPr>
              <a:t>тогда можно добиться результатов.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Думаю</a:t>
            </a:r>
            <a:r>
              <a:rPr lang="ru-RU" sz="2800" dirty="0">
                <a:solidFill>
                  <a:schemeClr val="tx1"/>
                </a:solidFill>
              </a:rPr>
              <a:t>, что при ежедневных </a:t>
            </a:r>
            <a:r>
              <a:rPr lang="ru-RU" sz="2800" dirty="0" smtClean="0">
                <a:solidFill>
                  <a:schemeClr val="tx1"/>
                </a:solidFill>
              </a:rPr>
              <a:t>тренировках, </a:t>
            </a:r>
            <a:r>
              <a:rPr lang="ru-RU" sz="2800" dirty="0">
                <a:solidFill>
                  <a:schemeClr val="tx1"/>
                </a:solidFill>
              </a:rPr>
              <a:t>работая с </a:t>
            </a:r>
            <a:r>
              <a:rPr lang="ru-RU" sz="2800" dirty="0" err="1">
                <a:solidFill>
                  <a:schemeClr val="tx1"/>
                </a:solidFill>
              </a:rPr>
              <a:t>абакусом</a:t>
            </a:r>
            <a:r>
              <a:rPr lang="ru-RU" sz="2800" dirty="0">
                <a:solidFill>
                  <a:schemeClr val="tx1"/>
                </a:solidFill>
              </a:rPr>
              <a:t>, я </a:t>
            </a:r>
            <a:r>
              <a:rPr lang="ru-RU" sz="2800" dirty="0" smtClean="0">
                <a:solidFill>
                  <a:schemeClr val="tx1"/>
                </a:solidFill>
              </a:rPr>
              <a:t>смогу </a:t>
            </a:r>
            <a:r>
              <a:rPr lang="ru-RU" sz="2800" dirty="0">
                <a:solidFill>
                  <a:schemeClr val="tx1"/>
                </a:solidFill>
              </a:rPr>
              <a:t>добиться хороших результатов,  и буду </a:t>
            </a:r>
            <a:r>
              <a:rPr lang="ru-RU" sz="2800" dirty="0" smtClean="0">
                <a:solidFill>
                  <a:schemeClr val="tx1"/>
                </a:solidFill>
              </a:rPr>
              <a:t>считать </a:t>
            </a:r>
            <a:r>
              <a:rPr lang="ru-RU" sz="2800" dirty="0">
                <a:solidFill>
                  <a:schemeClr val="tx1"/>
                </a:solidFill>
              </a:rPr>
              <a:t>быстрее калькулятора.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319242"/>
            <a:ext cx="3816424" cy="214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031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22152"/>
          </a:xfrm>
        </p:spPr>
        <p:txBody>
          <a:bodyPr anchor="t">
            <a:noAutofit/>
          </a:bodyPr>
          <a:lstStyle/>
          <a:p>
            <a:pPr marL="64008" indent="0" algn="r">
              <a:buNone/>
            </a:pPr>
            <a:r>
              <a:rPr lang="ru-RU" sz="3200" dirty="0">
                <a:solidFill>
                  <a:schemeClr val="tx1"/>
                </a:solidFill>
              </a:rPr>
              <a:t>Счет и вычисления - основа порядка в </a:t>
            </a:r>
            <a:r>
              <a:rPr lang="ru-RU" sz="3200" dirty="0" smtClean="0">
                <a:solidFill>
                  <a:schemeClr val="tx1"/>
                </a:solidFill>
              </a:rPr>
              <a:t>голове. </a:t>
            </a:r>
            <a:endParaRPr lang="ru-RU" sz="3200" dirty="0">
              <a:solidFill>
                <a:schemeClr val="tx1"/>
              </a:solidFill>
            </a:endParaRPr>
          </a:p>
          <a:p>
            <a:pPr marL="64008" indent="0" algn="r">
              <a:buNone/>
            </a:pPr>
            <a:r>
              <a:rPr lang="ru-RU" sz="2400" dirty="0">
                <a:solidFill>
                  <a:schemeClr val="tx1"/>
                </a:solidFill>
              </a:rPr>
              <a:t>(Песталоцци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Гибкость </a:t>
            </a:r>
            <a:r>
              <a:rPr lang="ru-RU" sz="2400" dirty="0">
                <a:solidFill>
                  <a:schemeClr val="tx1"/>
                </a:solidFill>
              </a:rPr>
              <a:t>ума является предметом гордости людей, а способность, быстро производить в уме вычисления вызывает откровенное удивление.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Такие </a:t>
            </a:r>
            <a:r>
              <a:rPr lang="ru-RU" sz="2400" dirty="0">
                <a:solidFill>
                  <a:schemeClr val="tx1"/>
                </a:solidFill>
              </a:rPr>
              <a:t>навыки помогают человеку в учёбе, в быту, в профессиональной деятельности. Кроме того, быстрый счёт – настоящая гимнастика для ума, приучающая в самых </a:t>
            </a:r>
            <a:r>
              <a:rPr lang="ru-RU" sz="2400" dirty="0" smtClean="0">
                <a:solidFill>
                  <a:schemeClr val="tx1"/>
                </a:solidFill>
              </a:rPr>
              <a:t> сложных </a:t>
            </a:r>
            <a:r>
              <a:rPr lang="ru-RU" sz="2400" dirty="0">
                <a:solidFill>
                  <a:schemeClr val="tx1"/>
                </a:solidFill>
              </a:rPr>
              <a:t>жизненных ситуациях </a:t>
            </a:r>
            <a:r>
              <a:rPr lang="ru-RU" sz="2400" dirty="0" smtClean="0">
                <a:solidFill>
                  <a:schemeClr val="tx1"/>
                </a:solidFill>
              </a:rPr>
              <a:t> находить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19088" indent="-46038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кратчайшее </a:t>
            </a:r>
            <a:r>
              <a:rPr lang="ru-RU" sz="2400" dirty="0">
                <a:solidFill>
                  <a:schemeClr val="tx1"/>
                </a:solidFill>
              </a:rPr>
              <a:t>время </a:t>
            </a:r>
            <a:r>
              <a:rPr lang="ru-RU" sz="2400" dirty="0" smtClean="0">
                <a:solidFill>
                  <a:schemeClr val="tx1"/>
                </a:solidFill>
              </a:rPr>
              <a:t> хорошие и</a:t>
            </a:r>
          </a:p>
          <a:p>
            <a:pPr marL="319088" indent="-46038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нестандартные решения.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19" y="4077072"/>
            <a:ext cx="3367177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691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8482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8194" name="Picture 2" descr="C:\Users\Админ\Videos\Favorites\Downloads\298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210034" cy="48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11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Актуальность</a:t>
            </a:r>
            <a:r>
              <a:rPr lang="ru-RU" sz="2800" dirty="0" smtClean="0">
                <a:solidFill>
                  <a:schemeClr val="tx1"/>
                </a:solidFill>
              </a:rPr>
              <a:t> выбранной </a:t>
            </a:r>
            <a:r>
              <a:rPr lang="ru-RU" sz="2800" dirty="0">
                <a:solidFill>
                  <a:schemeClr val="tx1"/>
                </a:solidFill>
              </a:rPr>
              <a:t>темы заключается в том, что умение быстрого счёта рассчитаны на ум «обычного» человека и не требуют уникальных способностей. Главное – более или менее продолжительная тренировка. Кроме того освоение этой методики развивает логику и память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Проблема:</a:t>
            </a:r>
            <a:r>
              <a:rPr lang="ru-RU" sz="2800" dirty="0">
                <a:solidFill>
                  <a:schemeClr val="tx1"/>
                </a:solidFill>
              </a:rPr>
              <a:t> современные дети увлечены различными вычислительными инструментами, при этом свои вычислительные навыки теряют. </a:t>
            </a:r>
          </a:p>
        </p:txBody>
      </p:sp>
    </p:spTree>
    <p:extLst>
      <p:ext uri="{BB962C8B-B14F-4D97-AF65-F5344CB8AC3E}">
        <p14:creationId xmlns:p14="http://schemas.microsoft.com/office/powerpoint/2010/main" xmlns="" val="67716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Гипотеза: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Я </a:t>
            </a:r>
            <a:r>
              <a:rPr lang="ru-RU" sz="2800" dirty="0">
                <a:solidFill>
                  <a:schemeClr val="tx1"/>
                </a:solidFill>
              </a:rPr>
              <a:t>предполагаю, что существует определенная методика устного счета, и я смогу её освоить.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познакомиться </a:t>
            </a:r>
            <a:r>
              <a:rPr lang="ru-RU" sz="2800" dirty="0">
                <a:solidFill>
                  <a:schemeClr val="tx1"/>
                </a:solidFill>
              </a:rPr>
              <a:t>и освоить методику ментальной арифметики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2852936"/>
            <a:ext cx="7344816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tudent\AppData\Local\Microsoft\Windows\Temporary Internet Files\Content.IE5\55M3JUU0\girl-3083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2879760" cy="259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454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Узнать</a:t>
            </a:r>
            <a:r>
              <a:rPr lang="ru-RU" sz="2800" dirty="0">
                <a:solidFill>
                  <a:schemeClr val="tx1"/>
                </a:solidFill>
              </a:rPr>
              <a:t>, что такое ментальная арифметика;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Узнать </a:t>
            </a:r>
            <a:r>
              <a:rPr lang="ru-RU" sz="2800" dirty="0">
                <a:solidFill>
                  <a:schemeClr val="tx1"/>
                </a:solidFill>
              </a:rPr>
              <a:t>историю возникновения методики быстрого счёта;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Овладеть </a:t>
            </a:r>
            <a:r>
              <a:rPr lang="ru-RU" sz="2800" dirty="0">
                <a:solidFill>
                  <a:schemeClr val="tx1"/>
                </a:solidFill>
              </a:rPr>
              <a:t>данной методикой и научиться применять данную методику на уроках математике и в жизни;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Сделать </a:t>
            </a:r>
            <a:r>
              <a:rPr lang="ru-RU" sz="2800" dirty="0">
                <a:solidFill>
                  <a:schemeClr val="tx1"/>
                </a:solidFill>
              </a:rPr>
              <a:t>вывод о подтверждении или опровержении выдвинутой гипотезы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tudent\Desktop\зад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223262"/>
            <a:ext cx="2936702" cy="163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7405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Метод проведения </a:t>
            </a:r>
            <a:r>
              <a:rPr lang="ru-RU" b="1" dirty="0" smtClean="0">
                <a:solidFill>
                  <a:schemeClr val="tx1"/>
                </a:solidFill>
              </a:rPr>
              <a:t>исследования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бор</a:t>
            </a:r>
            <a:r>
              <a:rPr lang="ru-RU" sz="2800" dirty="0">
                <a:solidFill>
                  <a:schemeClr val="tx1"/>
                </a:solidFill>
              </a:rPr>
              <a:t>, анализ, </a:t>
            </a:r>
            <a:r>
              <a:rPr lang="ru-RU" sz="2800" dirty="0" smtClean="0"/>
              <a:t>опрос учащихся, обработка данных, обобщение </a:t>
            </a:r>
            <a:r>
              <a:rPr lang="ru-RU" sz="2800" dirty="0">
                <a:solidFill>
                  <a:schemeClr val="tx1"/>
                </a:solidFill>
              </a:rPr>
              <a:t>и систематизация материала: научных, научно-популярных статей о ментальной арифметики (книги, журналы, </a:t>
            </a:r>
            <a:r>
              <a:rPr lang="ru-RU" sz="2800" dirty="0" smtClean="0">
                <a:solidFill>
                  <a:schemeClr val="tx1"/>
                </a:solidFill>
              </a:rPr>
              <a:t>интернет-сайты).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70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3726161"/>
            <a:ext cx="3131840" cy="31318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29600" cy="5186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Ментальная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арифметика была придумана турком Шеном.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основу ее положен древний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соробан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)– счеты, придуманные в Китае еще пять тысячелетий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назад.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и способствовало формированию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программы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название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«ментальная арифметика»,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иногда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услышать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например, ментальная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математика или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2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7032"/>
            <a:ext cx="5237385" cy="2946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9064" y="1484784"/>
            <a:ext cx="8424936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настоящее время действует около пяти тысяч образовательных центров в 50 странах, которые обучают устному счету. Наиболее активными в этом плане являются школы США, Австрии, Канады, Австралии, Таиланда, Китая и Ближнего Востока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/>
              <a:t>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 В   нашей </a:t>
            </a:r>
            <a:r>
              <a:rPr lang="ru-RU" sz="2800" dirty="0">
                <a:solidFill>
                  <a:schemeClr val="tx1"/>
                </a:solidFill>
              </a:rPr>
              <a:t>стране первые </a:t>
            </a:r>
            <a:r>
              <a:rPr lang="ru-RU" sz="2800" dirty="0" smtClean="0">
                <a:solidFill>
                  <a:schemeClr val="tx1"/>
                </a:solidFill>
              </a:rPr>
              <a:t>школы</a:t>
            </a:r>
          </a:p>
          <a:p>
            <a:pPr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     появились </a:t>
            </a:r>
            <a:r>
              <a:rPr lang="ru-RU" sz="2800" dirty="0">
                <a:solidFill>
                  <a:schemeClr val="tx1"/>
                </a:solidFill>
              </a:rPr>
              <a:t>в 2013году.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23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</a:t>
            </a:r>
            <a:r>
              <a:rPr lang="ru-RU" b="1" dirty="0">
                <a:solidFill>
                  <a:schemeClr val="tx1"/>
                </a:solidFill>
              </a:rPr>
              <a:t>же такое ментальная </a:t>
            </a:r>
            <a:r>
              <a:rPr lang="ru-RU" b="1" dirty="0" smtClean="0">
                <a:solidFill>
                  <a:schemeClr val="tx1"/>
                </a:solidFill>
              </a:rPr>
              <a:t>арифметика?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Арифме́тика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(др.-греч.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число») — раздел математики, изучающий числа, их отношения и свойства. Предметом арифметики является понятие числа и его </a:t>
            </a:r>
            <a:r>
              <a:rPr lang="ru-RU" sz="2800" dirty="0" smtClean="0">
                <a:solidFill>
                  <a:schemeClr val="tx1"/>
                </a:solidFill>
              </a:rPr>
              <a:t>свойства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Метальная </a:t>
            </a:r>
            <a:r>
              <a:rPr lang="ru-RU" sz="2800" b="1" dirty="0">
                <a:solidFill>
                  <a:schemeClr val="tx1"/>
                </a:solidFill>
              </a:rPr>
              <a:t>арифметика </a:t>
            </a:r>
            <a:r>
              <a:rPr lang="ru-RU" sz="2800" dirty="0">
                <a:solidFill>
                  <a:schemeClr val="tx1"/>
                </a:solidFill>
              </a:rPr>
              <a:t>– это древний способ обучения быстрому счету.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80704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19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510</TotalTime>
  <Words>796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Районная  научно - практическая конференция школьников «Перекрестки открытий» </vt:lpstr>
      <vt:lpstr>Слайд 2</vt:lpstr>
      <vt:lpstr>Слайд 3</vt:lpstr>
      <vt:lpstr>Гипотеза:</vt:lpstr>
      <vt:lpstr>Задачи:</vt:lpstr>
      <vt:lpstr>Метод проведения исследования</vt:lpstr>
      <vt:lpstr>Слайд 7</vt:lpstr>
      <vt:lpstr>Слайд 8</vt:lpstr>
      <vt:lpstr>Что же такое ментальная арифметика?</vt:lpstr>
      <vt:lpstr>Исследования ученных</vt:lpstr>
      <vt:lpstr>Слайд 11</vt:lpstr>
      <vt:lpstr>«Абакус» </vt:lpstr>
      <vt:lpstr>Знакомство с абакусом</vt:lpstr>
      <vt:lpstr>Вопросы опроса </vt:lpstr>
      <vt:lpstr>Слайд 15</vt:lpstr>
      <vt:lpstr>Слайд 16</vt:lpstr>
      <vt:lpstr>Слайд 17</vt:lpstr>
      <vt:lpstr>Слайд 18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 научно - практическая конференция школьников «Перекрестки открытий»</dc:title>
  <dc:creator>Админ</dc:creator>
  <cp:lastModifiedBy>student</cp:lastModifiedBy>
  <cp:revision>104</cp:revision>
  <dcterms:created xsi:type="dcterms:W3CDTF">2018-03-23T13:46:45Z</dcterms:created>
  <dcterms:modified xsi:type="dcterms:W3CDTF">2018-04-17T11:39:28Z</dcterms:modified>
</cp:coreProperties>
</file>